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6" r:id="rId3"/>
    <p:sldId id="260" r:id="rId4"/>
    <p:sldId id="261" r:id="rId5"/>
    <p:sldId id="259" r:id="rId6"/>
    <p:sldId id="258" r:id="rId7"/>
    <p:sldId id="262" r:id="rId8"/>
    <p:sldId id="265" r:id="rId9"/>
    <p:sldId id="266" r:id="rId10"/>
    <p:sldId id="267" r:id="rId11"/>
    <p:sldId id="268" r:id="rId12"/>
    <p:sldId id="269" r:id="rId13"/>
    <p:sldId id="263" r:id="rId14"/>
  </p:sldIdLst>
  <p:sldSz cx="18288000" cy="10287000"/>
  <p:notesSz cx="6858000" cy="9144000"/>
  <p:embeddedFontLst>
    <p:embeddedFont>
      <p:font typeface="Bryndan Write" panose="020B0604020202020204" charset="0"/>
      <p:regular r:id="rId15"/>
    </p:embeddedFont>
    <p:embeddedFont>
      <p:font typeface="Berlin Sans FB Demi" panose="020E0802020502020306" pitchFamily="34" charset="0"/>
      <p:bold r:id="rId16"/>
    </p:embeddedFont>
    <p:embeddedFont>
      <p:font typeface="Gochi Han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w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.png"/><Relationship Id="rId1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NULL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.png"/><Relationship Id="rId1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4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8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2.svg"/><Relationship Id="rId3" Type="http://schemas.openxmlformats.org/officeDocument/2006/relationships/image" Target="../media/image16.png"/><Relationship Id="rId7" Type="http://schemas.openxmlformats.org/officeDocument/2006/relationships/image" Target="../media/image46.svg"/><Relationship Id="rId12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0.svg"/><Relationship Id="rId5" Type="http://schemas.openxmlformats.org/officeDocument/2006/relationships/image" Target="../media/image39.svg"/><Relationship Id="rId15" Type="http://schemas.openxmlformats.org/officeDocument/2006/relationships/image" Target="../media/image54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4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8.svg"/><Relationship Id="rId5" Type="http://schemas.openxmlformats.org/officeDocument/2006/relationships/image" Target="../media/image18.svg"/><Relationship Id="rId15" Type="http://schemas.openxmlformats.org/officeDocument/2006/relationships/image" Target="../media/image62.sv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56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247116" y="2510348"/>
            <a:ext cx="8140116" cy="6394946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/>
          <p:cNvSpPr txBox="1"/>
          <p:nvPr/>
        </p:nvSpPr>
        <p:spPr>
          <a:xfrm>
            <a:off x="7954435" y="5015323"/>
            <a:ext cx="3367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white"/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</a:rPr>
              <a:t>Bagus Indriyansah</a:t>
            </a:r>
          </a:p>
          <a:p>
            <a:pPr algn="ctr"/>
            <a:r>
              <a:rPr lang="en-US" sz="2800" smtClean="0">
                <a:solidFill>
                  <a:prstClr val="white"/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</a:rPr>
              <a:t>201011401774</a:t>
            </a:r>
          </a:p>
          <a:p>
            <a:pPr algn="ctr"/>
            <a:r>
              <a:rPr lang="en-US" sz="2800" smtClean="0">
                <a:solidFill>
                  <a:prstClr val="white"/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</a:rPr>
              <a:t>07 TPLE 009</a:t>
            </a:r>
            <a:endParaRPr lang="en-US" sz="2800">
              <a:solidFill>
                <a:prstClr val="white"/>
              </a:solidFill>
              <a:latin typeface="Berlin Sans FB Demi" panose="020E0802020502020306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3784" y="2380878"/>
            <a:ext cx="8664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prstClr val="white"/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</a:rPr>
              <a:t>UTS QA TESTING</a:t>
            </a:r>
            <a:endParaRPr lang="en-US" sz="3200">
              <a:solidFill>
                <a:prstClr val="white"/>
              </a:solidFill>
              <a:latin typeface="Berlin Sans FB Demi" panose="020E0802020502020306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800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-69119" y="51207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71314">
            <a:off x="14649998" y="74002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94907" y="1582728"/>
            <a:ext cx="11954693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Langkah-langkah konfigurasi CI/CD untuk proyek :</a:t>
            </a:r>
          </a:p>
          <a:p>
            <a:pPr marL="514350" indent="-514350">
              <a:buAutoNum type="arabicPeriod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Membuat reporsitori proyek di platform seperti GitHub atau GitLab.</a:t>
            </a:r>
          </a:p>
          <a:p>
            <a:pPr marL="514350" indent="-514350">
              <a:buAutoNum type="arabicPeriod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Menggunakan alat CI/CD seperti Jenkins, TravisCI, atau GitHub Actions.</a:t>
            </a:r>
          </a:p>
          <a:p>
            <a:pPr marL="514350" indent="-514350">
              <a:buAutoNum type="arabicPeriod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Mengonfigurasi alat CI/CD untuk menjelankan langkah-langkah berikut :</a:t>
            </a:r>
          </a:p>
          <a:p>
            <a:pPr marL="514350" indent="-514350">
              <a:buAutoNum type="arabicPeriod"/>
            </a:pPr>
            <a:endParaRPr lang="en-US" sz="2800">
              <a:solidFill>
                <a:schemeClr val="bg1"/>
              </a:solidFill>
              <a:latin typeface="Now" panose="020B060402020202020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Menginstal dependensi proyek.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Menjalankan pengujian unit.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Melakukan analisis statis kode.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Membangun dan mengemas aplikasi.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Now" panose="020B0604020202020204" charset="0"/>
              </a:rPr>
              <a:t>Mendeploy aplikasi ke lingkungan produksi atau pengujian.</a:t>
            </a:r>
          </a:p>
          <a:p>
            <a:endParaRPr lang="en-US" sz="3200" smtClean="0">
              <a:solidFill>
                <a:schemeClr val="bg1"/>
              </a:solidFill>
              <a:latin typeface="Now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  <a:latin typeface="N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2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-69119" y="51207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71314">
            <a:off x="14649998" y="74002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5344" y="1954879"/>
            <a:ext cx="110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  <a:latin typeface="Now" panose="020B0604020202020204" charset="0"/>
              </a:rPr>
              <a:t>Contoh konfigurasi CI/CD menggunakan GitHub actions untuk proyek python :</a:t>
            </a:r>
            <a:endParaRPr lang="en-US" sz="4000">
              <a:solidFill>
                <a:schemeClr val="bg1"/>
              </a:solidFill>
              <a:latin typeface="Now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5981" y="3748770"/>
            <a:ext cx="10347725" cy="43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084048" y="1884058"/>
            <a:ext cx="6705599" cy="763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400" b="1" smtClean="0">
                <a:solidFill>
                  <a:srgbClr val="FFFFFF"/>
                </a:solidFill>
                <a:latin typeface="Bryndan Write Bold"/>
              </a:rPr>
              <a:t>Kesimpulan :</a:t>
            </a:r>
            <a:endParaRPr lang="en-US" sz="4400" b="1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84048" y="3317938"/>
            <a:ext cx="8675320" cy="496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CI/CD (Continuous Integration/Continuous Deployment) dalam pengembangan proyek Python penting karena: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Memungkinkan otomatisasi pengujian dan penyebaran.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Mendeteksi kesalahan sejak dini.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Meningkatkan efisiensi pengembangan.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Mengurangi risiko kesalahan manusia.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Now" panose="020B0604020202020204" charset="0"/>
                <a:ea typeface="+mj-ea"/>
                <a:cs typeface="+mj-cs"/>
              </a:rPr>
              <a:t>Memungkinkan iterasi cepat dan peningkatan kualitas perangkat lunak.</a:t>
            </a:r>
          </a:p>
          <a:p>
            <a:pPr>
              <a:lnSpc>
                <a:spcPts val="3500"/>
              </a:lnSpc>
            </a:pPr>
            <a:endParaRPr lang="en-US" sz="3200">
              <a:solidFill>
                <a:srgbClr val="FFFFFF"/>
              </a:solidFill>
              <a:latin typeface="Now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8485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142637" y="1526711"/>
            <a:ext cx="6705599" cy="160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400" b="1" smtClean="0">
                <a:solidFill>
                  <a:srgbClr val="FFFFFF"/>
                </a:solidFill>
                <a:latin typeface="Bryndan Write Bold"/>
              </a:rPr>
              <a:t>Whitebox Testing &amp; Unit Test dalam Python</a:t>
            </a:r>
            <a:endParaRPr lang="en-US" sz="4400" b="1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29018" y="3628397"/>
            <a:ext cx="8675320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b="1" smtClean="0">
                <a:solidFill>
                  <a:srgbClr val="FFFFFF"/>
                </a:solidFill>
                <a:latin typeface="Now"/>
              </a:rPr>
              <a:t>Whitebox Testing</a:t>
            </a:r>
          </a:p>
          <a:p>
            <a:pPr>
              <a:lnSpc>
                <a:spcPts val="3500"/>
              </a:lnSpc>
            </a:pPr>
            <a:r>
              <a:rPr lang="en-US" sz="2500" smtClean="0">
                <a:solidFill>
                  <a:srgbClr val="FFFFFF"/>
                </a:solidFill>
                <a:latin typeface="Now"/>
              </a:rPr>
              <a:t>Metode pengujian perangkat lunak yang melibatkan pemahaman dan pengetahuan tentang struktur internal kode program yang diuji.</a:t>
            </a:r>
          </a:p>
          <a:p>
            <a:pPr>
              <a:lnSpc>
                <a:spcPts val="3500"/>
              </a:lnSpc>
            </a:pPr>
            <a:r>
              <a:rPr lang="en-US" sz="2500" smtClean="0">
                <a:solidFill>
                  <a:srgbClr val="FFFFFF"/>
                </a:solidFill>
                <a:latin typeface="Now"/>
              </a:rPr>
              <a:t>Beberapa teknik whitebox testing yang umum digunakan antara lain :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mtClean="0">
                <a:solidFill>
                  <a:srgbClr val="FFFFFF"/>
                </a:solidFill>
                <a:latin typeface="Now"/>
              </a:rPr>
              <a:t>Statement Coverage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mtClean="0">
                <a:solidFill>
                  <a:srgbClr val="FFFFFF"/>
                </a:solidFill>
                <a:latin typeface="Now"/>
              </a:rPr>
              <a:t>Branch Coverage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mtClean="0">
                <a:solidFill>
                  <a:srgbClr val="FFFFFF"/>
                </a:solidFill>
                <a:latin typeface="Now"/>
              </a:rPr>
              <a:t>Path Coverage</a:t>
            </a:r>
            <a:endParaRPr lang="en-US" sz="2500" smtClean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22436" y="-3450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59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29000" y="2235343"/>
            <a:ext cx="10086269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Now"/>
              </a:rPr>
              <a:t>Definisi teknik pengujian perangkat lunak yang memeriksa kode sumber dan struktur internal dari program.</a:t>
            </a:r>
          </a:p>
          <a:p>
            <a:endParaRPr lang="en-US" sz="2800">
              <a:solidFill>
                <a:srgbClr val="000000"/>
              </a:solidFill>
              <a:latin typeface="Now"/>
            </a:endParaRPr>
          </a:p>
          <a:p>
            <a:r>
              <a:rPr lang="en-US" sz="2800" smtClean="0">
                <a:solidFill>
                  <a:srgbClr val="000000"/>
                </a:solidFill>
                <a:latin typeface="Now"/>
              </a:rPr>
              <a:t>Tujuan memastikan bahwa semua jalur kode telah diuji dan tidak ada bagian dari kode yang tidak tercakup dalam pengujian.</a:t>
            </a:r>
          </a:p>
          <a:p>
            <a:endParaRPr lang="en-US" sz="2800">
              <a:solidFill>
                <a:srgbClr val="000000"/>
              </a:solidFill>
              <a:latin typeface="Now"/>
            </a:endParaRPr>
          </a:p>
          <a:p>
            <a:r>
              <a:rPr lang="en-US" sz="2800" smtClean="0">
                <a:solidFill>
                  <a:srgbClr val="000000"/>
                </a:solidFill>
                <a:latin typeface="Now"/>
              </a:rPr>
              <a:t>Contoh implementasi dalam python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Penggunaan statement coverage untuk memastikan bahwa setiap statement</a:t>
            </a:r>
            <a:r>
              <a:rPr lang="en-US" sz="2800">
                <a:solidFill>
                  <a:srgbClr val="000000"/>
                </a:solidFill>
                <a:latin typeface="Now"/>
              </a:rPr>
              <a:t> </a:t>
            </a:r>
            <a:r>
              <a:rPr lang="en-US" sz="2800" smtClean="0">
                <a:solidFill>
                  <a:srgbClr val="000000"/>
                </a:solidFill>
                <a:latin typeface="Now"/>
              </a:rPr>
              <a:t>dalam kode telah diuji.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Penggunaan branch coverage untuk memastikan bahwa setiap percabangan dalam kode telah diuji.</a:t>
            </a:r>
          </a:p>
        </p:txBody>
      </p:sp>
      <p:sp>
        <p:nvSpPr>
          <p:cNvPr id="7" name="Freeform 7"/>
          <p:cNvSpPr/>
          <p:nvPr/>
        </p:nvSpPr>
        <p:spPr>
          <a:xfrm>
            <a:off x="13937705" y="693696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51286" y="7076185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00866" y="4401013"/>
            <a:ext cx="10086269" cy="348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Jenis pengujian perangkat lunak yang focus pada pengujian unit terkecil dari kode program, seperti fungsi atau metode. Beberapa pustaka pengujian unit yang popular dalam python antara lain :</a:t>
            </a:r>
          </a:p>
          <a:p>
            <a:pPr marL="342900" indent="-342900">
              <a:lnSpc>
                <a:spcPts val="3864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Unittest</a:t>
            </a:r>
          </a:p>
          <a:p>
            <a:pPr marL="342900" indent="-342900">
              <a:lnSpc>
                <a:spcPts val="3864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Pytest</a:t>
            </a:r>
          </a:p>
          <a:p>
            <a:pPr marL="342900" indent="-342900">
              <a:lnSpc>
                <a:spcPts val="3864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Doctest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4712" y="317250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smtClean="0">
                <a:solidFill>
                  <a:srgbClr val="000000"/>
                </a:solidFill>
                <a:latin typeface="Bryndan Write"/>
              </a:rPr>
              <a:t>Unit Test</a:t>
            </a:r>
            <a:endParaRPr lang="en-US" sz="700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53680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smtClean="0">
                <a:solidFill>
                  <a:srgbClr val="FFFFFF"/>
                </a:solidFill>
                <a:latin typeface="Gochi Hand"/>
              </a:rPr>
              <a:t>Unit Test</a:t>
            </a:r>
            <a:endParaRPr lang="en-US" sz="8500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958195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5506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81408" y="5344676"/>
            <a:ext cx="3537010" cy="246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Definisi : Pengujian perangkat lunak pada unit terkecil dari kode sumber yang dapat diuji secara terpisah.</a:t>
            </a:r>
            <a:endParaRPr lang="en-US" sz="2800">
              <a:solidFill>
                <a:srgbClr val="000000"/>
              </a:solidFill>
              <a:latin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72287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497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0461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9"/>
          <p:cNvSpPr txBox="1"/>
          <p:nvPr/>
        </p:nvSpPr>
        <p:spPr>
          <a:xfrm>
            <a:off x="7374098" y="5370545"/>
            <a:ext cx="353701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Tujuan : memastikan bahwa setiap unit kode berfungsi dengan benar secara te</a:t>
            </a:r>
            <a:endParaRPr lang="en-US" sz="2800">
              <a:solidFill>
                <a:srgbClr val="000000"/>
              </a:solidFill>
              <a:latin typeface="Now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2133087" y="4914900"/>
            <a:ext cx="3810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Contoh implementasi    dari python : </a:t>
            </a:r>
          </a:p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Penggunaan library unittest.</a:t>
            </a:r>
          </a:p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000000"/>
                </a:solidFill>
                <a:latin typeface="Now"/>
              </a:rPr>
              <a:t>Penggunaan mocking untuk mengisolasi unit kode yang diuji dari unit lainnya.</a:t>
            </a:r>
            <a:endParaRPr lang="en-US" sz="2800">
              <a:solidFill>
                <a:srgbClr val="000000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-69119" y="51207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71314">
            <a:off x="14649998" y="74002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/>
          <a:srcRect r="1410" b="3352"/>
          <a:stretch/>
        </p:blipFill>
        <p:spPr>
          <a:xfrm>
            <a:off x="4419600" y="4152900"/>
            <a:ext cx="9820489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9600" y="1920092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  <a:latin typeface="Now" panose="020B0604020202020204" charset="0"/>
              </a:rPr>
              <a:t>Contoh implementasi whitebox testing dan  unit test dalam python :</a:t>
            </a:r>
            <a:endParaRPr lang="en-US" sz="4000">
              <a:solidFill>
                <a:schemeClr val="bg1"/>
              </a:solidFill>
              <a:latin typeface="Now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 rot="-1391118">
            <a:off x="10316583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3311855" y="1236710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87134" y="7285943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32840" y="547692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83823" y="641041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00866" y="4401013"/>
            <a:ext cx="1008626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smtClean="0">
                <a:solidFill>
                  <a:srgbClr val="000000"/>
                </a:solidFill>
                <a:latin typeface="Now"/>
              </a:rPr>
              <a:t>Metode untuk secara otomatis mengintegrasikan perubahan kode dari anggota tim yang berbeda ke dalam repositori bersama, diikuti dengan pengujian otomatis untuk memastikan tidak ada kesalahan integritasi.</a:t>
            </a:r>
            <a:endParaRPr lang="en-US" sz="2400">
              <a:solidFill>
                <a:srgbClr val="000000"/>
              </a:solidFill>
              <a:latin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93854" y="3180638"/>
            <a:ext cx="10300291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smtClean="0">
                <a:solidFill>
                  <a:srgbClr val="000000"/>
                </a:solidFill>
                <a:latin typeface="Bryndan Write"/>
              </a:rPr>
              <a:t>Continuous Integration (CI)</a:t>
            </a:r>
            <a:endParaRPr lang="en-US" sz="7000">
              <a:solidFill>
                <a:srgbClr val="000000"/>
              </a:solidFill>
              <a:latin typeface="Bryndan Writ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084048" y="1884058"/>
            <a:ext cx="6705599" cy="763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400" b="1" smtClean="0">
                <a:solidFill>
                  <a:srgbClr val="FFFFFF"/>
                </a:solidFill>
                <a:latin typeface="Bryndan Write Bold"/>
              </a:rPr>
              <a:t>Continuous Integration</a:t>
            </a:r>
            <a:endParaRPr lang="en-US" sz="4400" b="1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29018" y="3628397"/>
            <a:ext cx="8675320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b="1" smtClean="0">
                <a:solidFill>
                  <a:srgbClr val="FFFFFF"/>
                </a:solidFill>
                <a:latin typeface="Now"/>
              </a:rPr>
              <a:t>Definisi : praktik membangun dan menguji setiap perubahan kode secara otomatis dan sesegera mungkin.</a:t>
            </a:r>
          </a:p>
          <a:p>
            <a:pPr>
              <a:lnSpc>
                <a:spcPts val="3500"/>
              </a:lnSpc>
            </a:pPr>
            <a:endParaRPr lang="en-US" sz="2500" b="1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b="1" smtClean="0">
                <a:solidFill>
                  <a:srgbClr val="FFFFFF"/>
                </a:solidFill>
                <a:latin typeface="Now"/>
              </a:rPr>
              <a:t>Tujuan : memastikan bahwa setiap perubahan kode dapat diintegrasikan dengan kode yang ada tanpa menyebabkan masalah.  </a:t>
            </a:r>
            <a:endParaRPr lang="en-US" sz="2500" smtClean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6743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-69119" y="51207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71314">
            <a:off x="14649998" y="74002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166653" y="3467100"/>
            <a:ext cx="119546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Now" panose="020B0604020202020204" charset="0"/>
              </a:rPr>
              <a:t>Contoh langkah-langkah konfigurasi untuk project python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Now" panose="020B0604020202020204" charset="0"/>
              </a:rPr>
              <a:t>Menggunakan alat CI seperti travis CI atau CircleCI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Now" panose="020B0604020202020204" charset="0"/>
              </a:rPr>
              <a:t>Menambahkan file .travis.yml atau circle.yml ke reporsitori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Now" panose="020B0604020202020204" charset="0"/>
              </a:rPr>
              <a:t>Menentukan lingkungan dan versi python yang digunakan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bg1"/>
                </a:solidFill>
                <a:latin typeface="Now" panose="020B0604020202020204" charset="0"/>
              </a:rPr>
              <a:t>Menentukan skrip untuk membangun dan menguji kode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  <a:latin typeface="N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1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439</Words>
  <Application>Microsoft Office PowerPoint</Application>
  <PresentationFormat>Custom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Adobe Gothic Std B</vt:lpstr>
      <vt:lpstr>Arial</vt:lpstr>
      <vt:lpstr>Bryndan Write</vt:lpstr>
      <vt:lpstr>Berlin Sans FB Demi</vt:lpstr>
      <vt:lpstr>Gochi Hand</vt:lpstr>
      <vt:lpstr>Bryndan Write Bold</vt:lpstr>
      <vt:lpstr>Calibri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>RIBASH</dc:creator>
  <cp:lastModifiedBy>PC</cp:lastModifiedBy>
  <cp:revision>10</cp:revision>
  <dcterms:created xsi:type="dcterms:W3CDTF">2006-08-16T00:00:00Z</dcterms:created>
  <dcterms:modified xsi:type="dcterms:W3CDTF">2023-11-04T14:12:14Z</dcterms:modified>
  <dc:identifier>DAFzNZIXZCs</dc:identifier>
</cp:coreProperties>
</file>